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93" r:id="rId1"/>
  </p:sldMasterIdLst>
  <p:notesMasterIdLst>
    <p:notesMasterId r:id="rId25"/>
  </p:notesMasterIdLst>
  <p:handoutMasterIdLst>
    <p:handoutMasterId r:id="rId26"/>
  </p:handoutMasterIdLst>
  <p:sldIdLst>
    <p:sldId id="256" r:id="rId2"/>
    <p:sldId id="299" r:id="rId3"/>
    <p:sldId id="338" r:id="rId4"/>
    <p:sldId id="303" r:id="rId5"/>
    <p:sldId id="330" r:id="rId6"/>
    <p:sldId id="268" r:id="rId7"/>
    <p:sldId id="310" r:id="rId8"/>
    <p:sldId id="339" r:id="rId9"/>
    <p:sldId id="340" r:id="rId10"/>
    <p:sldId id="317" r:id="rId11"/>
    <p:sldId id="318" r:id="rId12"/>
    <p:sldId id="325" r:id="rId13"/>
    <p:sldId id="258" r:id="rId14"/>
    <p:sldId id="298" r:id="rId15"/>
    <p:sldId id="328" r:id="rId16"/>
    <p:sldId id="331" r:id="rId17"/>
    <p:sldId id="332" r:id="rId18"/>
    <p:sldId id="333" r:id="rId19"/>
    <p:sldId id="334" r:id="rId20"/>
    <p:sldId id="335" r:id="rId21"/>
    <p:sldId id="336" r:id="rId22"/>
    <p:sldId id="307" r:id="rId23"/>
    <p:sldId id="308" r:id="rId2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Objects="1">
      <p:cViewPr varScale="1">
        <p:scale>
          <a:sx n="86" d="100"/>
          <a:sy n="86" d="100"/>
        </p:scale>
        <p:origin x="-776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notesMaster" Target="notesMasters/notesMaster1.xml"/><Relationship Id="rId26" Type="http://schemas.openxmlformats.org/officeDocument/2006/relationships/handoutMaster" Target="handoutMasters/handoutMaster1.xml"/><Relationship Id="rId27" Type="http://schemas.openxmlformats.org/officeDocument/2006/relationships/printerSettings" Target="printerSettings/printerSettings1.bin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A0607A-3481-3B43-B4CE-C439F8DFFBAF}" type="datetimeFigureOut">
              <a:rPr lang="en-US" smtClean="0"/>
              <a:pPr/>
              <a:t>3/3/16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18B174-F513-1049-BA9E-6F9DD6182DF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37760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868446-1884-9A45-9F33-19BE989EFE00}" type="datetimeFigureOut">
              <a:rPr lang="en-US" smtClean="0"/>
              <a:pPr/>
              <a:t>3/3/16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8697B4-1843-1F4F-9897-FC79E08FF05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34194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</a:t>
            </a:r>
            <a:r>
              <a:rPr lang="en-US" dirty="0" err="1" smtClean="0"/>
              <a:t>www.youtube.com</a:t>
            </a:r>
            <a:r>
              <a:rPr lang="en-US" dirty="0" smtClean="0"/>
              <a:t>/</a:t>
            </a:r>
            <a:r>
              <a:rPr lang="en-US" dirty="0" err="1" smtClean="0"/>
              <a:t>watch?v</a:t>
            </a:r>
            <a:r>
              <a:rPr lang="en-US" smtClean="0"/>
              <a:t>=qvb2HyM5Hoo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CD5D2C-ECCF-3645-B8B4-F8FE88DA444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1751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529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God – a – mare</a:t>
            </a:r>
          </a:p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529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3D77EA2-C0D6-CE4E-8950-3B8FCEB4958D}" type="slidenum">
              <a:rPr lang="en-US" sz="1200">
                <a:latin typeface="Calibri" charset="0"/>
              </a:rPr>
              <a:pPr eaLnBrk="1" hangingPunct="1"/>
              <a:t>5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9:30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8697B4-1843-1F4F-9897-FC79E08FF054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7948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DONE</a:t>
            </a:r>
            <a:r>
              <a:rPr lang="en-US" baseline="0" dirty="0" smtClean="0"/>
              <a:t> BY 11:50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456332-1BCA-0C41-9586-B4D92BBD2DF0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6032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11:35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456332-1BCA-0C41-9586-B4D92BBD2DF0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8162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www.newyorker.com</a:t>
            </a:r>
            <a:r>
              <a:rPr lang="en-US" dirty="0" smtClean="0"/>
              <a:t>/magazine/2014/11/10/better-time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456332-1BCA-0C41-9586-B4D92BBD2DF0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6717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4394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2020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9148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3452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069931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7237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7687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8424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40570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87829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987082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8" name="Picture 7"/>
          <p:cNvPicPr/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8439" y="6379030"/>
            <a:ext cx="221450" cy="3651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56019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17.jpeg"/><Relationship Id="rId5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JP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7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qvb2HyM5Hoo" TargetMode="External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jonathanmeckert.com" TargetMode="External"/><Relationship Id="rId4" Type="http://schemas.openxmlformats.org/officeDocument/2006/relationships/image" Target="../media/image31.png"/><Relationship Id="rId5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2" Type="http://schemas.openxmlformats.org/officeDocument/2006/relationships/hyperlink" Target="mailto:Jon.eckert@wheaton.edu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Relationship Id="rId3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SCN189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413" y="304800"/>
            <a:ext cx="7342187" cy="493093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7186" y="3733800"/>
            <a:ext cx="7826281" cy="1627093"/>
          </a:xfrm>
        </p:spPr>
        <p:txBody>
          <a:bodyPr/>
          <a:lstStyle/>
          <a:p>
            <a:r>
              <a:rPr lang="en-US" dirty="0" smtClean="0">
                <a:ln w="1905"/>
                <a:solidFill>
                  <a:srgbClr val="0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Don’t Reinvent the Wheel</a:t>
            </a:r>
            <a:endParaRPr lang="en-US" dirty="0">
              <a:ln w="1905"/>
              <a:solidFill>
                <a:srgbClr val="0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90600" y="4800600"/>
            <a:ext cx="7037387" cy="1752600"/>
          </a:xfrm>
        </p:spPr>
        <p:txBody>
          <a:bodyPr>
            <a:noAutofit/>
          </a:bodyPr>
          <a:lstStyle/>
          <a:p>
            <a:r>
              <a:rPr lang="en-US" sz="2400" dirty="0" smtClean="0">
                <a:ln w="1905"/>
                <a:solidFill>
                  <a:srgbClr val="0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3/4/16</a:t>
            </a:r>
            <a:endParaRPr lang="en-US" sz="2400" dirty="0" smtClean="0">
              <a:ln w="1905"/>
              <a:solidFill>
                <a:srgbClr val="0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r>
              <a:rPr lang="en-US" sz="24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“An expert is a man who has made all of the mistakes which can be made in a very narro</a:t>
            </a:r>
            <a:r>
              <a:rPr lang="en-US" sz="24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w field</a:t>
            </a:r>
            <a:r>
              <a:rPr lang="en-US" sz="24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.</a:t>
            </a:r>
            <a:r>
              <a:rPr lang="en-US" sz="24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”</a:t>
            </a:r>
          </a:p>
          <a:p>
            <a:r>
              <a:rPr lang="en-US" sz="24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- </a:t>
            </a:r>
            <a:r>
              <a:rPr lang="en-US" sz="240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Niels</a:t>
            </a:r>
            <a:r>
              <a:rPr lang="en-US" sz="24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Bohr</a:t>
            </a:r>
            <a:endParaRPr lang="en-US" sz="240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Why does this float when a rock will sink?</a:t>
            </a:r>
            <a:endParaRPr lang="en-US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rcRect t="4322" b="432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379252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Design hint . . .</a:t>
            </a:r>
            <a:endParaRPr lang="en-US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84409"/>
            <a:ext cx="7162800" cy="537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0964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Title 1"/>
          <p:cNvSpPr>
            <a:spLocks noGrp="1"/>
          </p:cNvSpPr>
          <p:nvPr>
            <p:ph type="title"/>
          </p:nvPr>
        </p:nvSpPr>
        <p:spPr>
          <a:extLst/>
        </p:spPr>
        <p:txBody>
          <a:bodyPr/>
          <a:lstStyle/>
          <a:p>
            <a:pPr eaLnBrk="1" hangingPunct="1">
              <a:defRPr/>
            </a:pPr>
            <a:r>
              <a:rPr lang="en-US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NSTA Recommendations</a:t>
            </a:r>
          </a:p>
        </p:txBody>
      </p:sp>
      <p:sp>
        <p:nvSpPr>
          <p:cNvPr id="717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+mj-lt"/>
              </a:rPr>
              <a:t>Elementary – minimum of 80% of instructional time for lab or field activities</a:t>
            </a:r>
          </a:p>
          <a:p>
            <a:pPr eaLnBrk="1" hangingPunct="1"/>
            <a:r>
              <a:rPr lang="en-US" dirty="0">
                <a:latin typeface="+mj-lt"/>
              </a:rPr>
              <a:t>Middle – 60%</a:t>
            </a:r>
          </a:p>
          <a:p>
            <a:pPr eaLnBrk="1" hangingPunct="1"/>
            <a:r>
              <a:rPr lang="en-US" dirty="0">
                <a:latin typeface="+mj-lt"/>
              </a:rPr>
              <a:t>High – 40%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011" y="3799690"/>
            <a:ext cx="9144000" cy="2326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9172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Discrepant Events</a:t>
            </a:r>
            <a:endParaRPr lang="en-US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Will it float</a:t>
            </a:r>
            <a:r>
              <a:rPr lang="en-US" dirty="0" smtClean="0"/>
              <a:t>?</a:t>
            </a:r>
          </a:p>
          <a:p>
            <a:r>
              <a:rPr lang="en-US" dirty="0" smtClean="0"/>
              <a:t>Hydrophilic Crystals</a:t>
            </a:r>
          </a:p>
          <a:p>
            <a:r>
              <a:rPr lang="en-US" dirty="0" smtClean="0"/>
              <a:t>Hydrophobic Sand</a:t>
            </a:r>
          </a:p>
          <a:p>
            <a:r>
              <a:rPr lang="en-US" dirty="0" smtClean="0"/>
              <a:t>Colliding Steel Spheres</a:t>
            </a:r>
          </a:p>
          <a:p>
            <a:r>
              <a:rPr lang="en-US" dirty="0" smtClean="0"/>
              <a:t>Bernoulli’s Bag</a:t>
            </a:r>
            <a:endParaRPr lang="en-US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321402" y="4747230"/>
            <a:ext cx="72703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Cognitive Dissonance – the inconsistency between what one observes and what one believes</a:t>
            </a:r>
            <a:endParaRPr lang="en-US" sz="320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8" name="Picture 7" descr="Screen Shot 2014-01-09 at 4.41.5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1417638"/>
            <a:ext cx="2896694" cy="23810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Sink or float?</a:t>
            </a:r>
            <a:endParaRPr lang="en-US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6" name="Content Placeholder 5" descr="diet-coke.jpg"/>
          <p:cNvPicPr>
            <a:picLocks noGrp="1" noChangeAspect="1"/>
          </p:cNvPicPr>
          <p:nvPr>
            <p:ph idx="1"/>
          </p:nvPr>
        </p:nvPicPr>
        <p:blipFill>
          <a:blip r:embed="rId3"/>
          <a:srcRect l="3323" r="3323"/>
          <a:stretch>
            <a:fillRect/>
          </a:stretch>
        </p:blipFill>
        <p:spPr>
          <a:xfrm>
            <a:off x="3247921" y="2471262"/>
            <a:ext cx="1886973" cy="3716041"/>
          </a:xfrm>
        </p:spPr>
      </p:pic>
      <p:pic>
        <p:nvPicPr>
          <p:cNvPr id="10" name="Picture 9" descr="cokezero-1.jpg"/>
          <p:cNvPicPr>
            <a:picLocks noChangeAspect="1"/>
          </p:cNvPicPr>
          <p:nvPr/>
        </p:nvPicPr>
        <p:blipFill>
          <a:blip r:embed="rId4"/>
          <a:srcRect l="5780" t="3125" r="5780" b="3125"/>
          <a:stretch>
            <a:fillRect/>
          </a:stretch>
        </p:blipFill>
        <p:spPr>
          <a:xfrm>
            <a:off x="5318028" y="1371600"/>
            <a:ext cx="1900677" cy="3730229"/>
          </a:xfrm>
          <a:prstGeom prst="rect">
            <a:avLst/>
          </a:prstGeom>
        </p:spPr>
      </p:pic>
      <p:pic>
        <p:nvPicPr>
          <p:cNvPr id="11" name="Picture 10" descr="images.jpeg"/>
          <p:cNvPicPr>
            <a:picLocks noChangeAspect="1"/>
          </p:cNvPicPr>
          <p:nvPr/>
        </p:nvPicPr>
        <p:blipFill>
          <a:blip r:embed="rId5"/>
          <a:srcRect l="28800" t="9600" r="28800" b="6400"/>
          <a:stretch>
            <a:fillRect/>
          </a:stretch>
        </p:blipFill>
        <p:spPr>
          <a:xfrm>
            <a:off x="1284820" y="1260596"/>
            <a:ext cx="1746915" cy="34608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58135" y="6333176"/>
            <a:ext cx="60680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Last group came up with 12 hypotheses …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29106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4733" y="159762"/>
            <a:ext cx="5463149" cy="54631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76" y="159762"/>
            <a:ext cx="2322228" cy="1579115"/>
          </a:xfrm>
          <a:prstGeom prst="rect">
            <a:avLst/>
          </a:prstGeom>
        </p:spPr>
      </p:pic>
      <p:pic>
        <p:nvPicPr>
          <p:cNvPr id="6" name="Picture 5" descr="IMG_064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431" y="274638"/>
            <a:ext cx="3247473" cy="24356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76842" y="4023478"/>
            <a:ext cx="3396201" cy="283452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025900"/>
            <a:ext cx="2676843" cy="28321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73043" y="4025900"/>
            <a:ext cx="3044955" cy="283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3874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5"/>
          <p:cNvPicPr>
            <a:picLocks noChangeAspect="1"/>
          </p:cNvPicPr>
          <p:nvPr/>
        </p:nvPicPr>
        <p:blipFill>
          <a:blip r:embed="rId2"/>
          <a:srcRect t="4322" b="4322"/>
          <a:stretch>
            <a:fillRect/>
          </a:stretch>
        </p:blipFill>
        <p:spPr>
          <a:xfrm>
            <a:off x="2971800" y="-76200"/>
            <a:ext cx="3200400" cy="176009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Questioning</a:t>
            </a:r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Does metal sink or float?</a:t>
            </a:r>
          </a:p>
          <a:p>
            <a:r>
              <a:rPr lang="en-US" dirty="0" smtClean="0"/>
              <a:t>What makes something sink or float?</a:t>
            </a:r>
          </a:p>
          <a:p>
            <a:r>
              <a:rPr lang="en-US" dirty="0" smtClean="0"/>
              <a:t>Does it matter what the object is floating in?</a:t>
            </a:r>
          </a:p>
          <a:p>
            <a:r>
              <a:rPr lang="en-US" dirty="0" smtClean="0"/>
              <a:t>What is density?</a:t>
            </a:r>
          </a:p>
          <a:p>
            <a:r>
              <a:rPr lang="en-US" dirty="0" smtClean="0"/>
              <a:t>How can you decrease density if weight stays the same?</a:t>
            </a:r>
          </a:p>
          <a:p>
            <a:r>
              <a:rPr lang="en-US" dirty="0" smtClean="0"/>
              <a:t>What is temperature?</a:t>
            </a:r>
          </a:p>
          <a:p>
            <a:r>
              <a:rPr lang="en-US" dirty="0" smtClean="0"/>
              <a:t>How are density and temperature related?</a:t>
            </a:r>
          </a:p>
        </p:txBody>
      </p:sp>
    </p:spTree>
    <p:extLst>
      <p:ext uri="{BB962C8B-B14F-4D97-AF65-F5344CB8AC3E}">
        <p14:creationId xmlns:p14="http://schemas.microsoft.com/office/powerpoint/2010/main" val="39314070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Questioning</a:t>
            </a:r>
            <a:endParaRPr lang="en-US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Teachers ask between 30-120 questions per hour </a:t>
            </a:r>
            <a:r>
              <a:rPr lang="en-US" sz="1200" dirty="0" smtClean="0"/>
              <a:t>(</a:t>
            </a:r>
            <a:r>
              <a:rPr lang="en-US" sz="1200" dirty="0" err="1" smtClean="0"/>
              <a:t>Graesser</a:t>
            </a:r>
            <a:r>
              <a:rPr lang="en-US" sz="1200" dirty="0" smtClean="0"/>
              <a:t> &amp; Person, 1994)</a:t>
            </a:r>
          </a:p>
          <a:p>
            <a:r>
              <a:rPr lang="en-US" dirty="0" smtClean="0"/>
              <a:t>Teachers ask 93% of all questions </a:t>
            </a:r>
            <a:r>
              <a:rPr lang="en-US" sz="1200" dirty="0" smtClean="0"/>
              <a:t>(</a:t>
            </a:r>
            <a:r>
              <a:rPr lang="en-US" sz="1200" dirty="0" err="1" smtClean="0"/>
              <a:t>Graesser</a:t>
            </a:r>
            <a:r>
              <a:rPr lang="en-US" sz="1200" dirty="0" smtClean="0"/>
              <a:t> &amp; Person, 1994)</a:t>
            </a:r>
          </a:p>
          <a:p>
            <a:r>
              <a:rPr lang="en-US" dirty="0" smtClean="0"/>
              <a:t>70% of questions focus on knowledge and comprehension </a:t>
            </a:r>
            <a:r>
              <a:rPr lang="en-US" sz="1200" dirty="0" smtClean="0"/>
              <a:t>(Martin, Wood, &amp; Stevens, 1988)</a:t>
            </a:r>
          </a:p>
          <a:p>
            <a:r>
              <a:rPr lang="en-US" dirty="0" smtClean="0"/>
              <a:t>Higher-level questions with longer wait time increase achievement </a:t>
            </a:r>
            <a:r>
              <a:rPr lang="en-US" sz="1200" dirty="0" smtClean="0"/>
              <a:t>(Riley, 1986)</a:t>
            </a:r>
            <a:endParaRPr lang="en-US" dirty="0" smtClean="0"/>
          </a:p>
          <a:p>
            <a:r>
              <a:rPr lang="en-US" dirty="0" smtClean="0"/>
              <a:t>Higher achievers get more wait time and more opportunities to engage on higher order question </a:t>
            </a:r>
            <a:r>
              <a:rPr lang="en-US" sz="1200" dirty="0" smtClean="0"/>
              <a:t>(Krueger &amp; Sutton 2001)</a:t>
            </a:r>
          </a:p>
          <a:p>
            <a:pPr>
              <a:buNone/>
            </a:pPr>
            <a:endParaRPr lang="en-US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6838" y="107576"/>
            <a:ext cx="733210" cy="14176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507" y="89658"/>
            <a:ext cx="1462813" cy="1435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9945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loom_pyramid-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9739" y="1295400"/>
            <a:ext cx="6096160" cy="5410631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Ask </a:t>
            </a:r>
            <a:r>
              <a:rPr lang="en-US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Good </a:t>
            </a:r>
            <a:r>
              <a:rPr lang="en-US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Q</a:t>
            </a:r>
            <a:r>
              <a:rPr lang="en-US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uestions</a:t>
            </a:r>
            <a:endParaRPr lang="en-US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739889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0" y="0"/>
            <a:ext cx="2117055" cy="18030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Increasing wait time from 1 to 3 seconds</a:t>
            </a:r>
            <a:endParaRPr lang="en-US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Student responses become 400-800% longer</a:t>
            </a:r>
          </a:p>
          <a:p>
            <a:r>
              <a:rPr lang="en-US" dirty="0" smtClean="0"/>
              <a:t>The number of appropriate but unsolicited responses increases</a:t>
            </a:r>
          </a:p>
          <a:p>
            <a:r>
              <a:rPr lang="en-US" dirty="0" smtClean="0"/>
              <a:t>Failure of students to respond decreases</a:t>
            </a:r>
          </a:p>
          <a:p>
            <a:r>
              <a:rPr lang="en-US" dirty="0" smtClean="0"/>
              <a:t>Low achievers contribute up to 37% more</a:t>
            </a:r>
          </a:p>
          <a:p>
            <a:r>
              <a:rPr lang="en-US" dirty="0" smtClean="0"/>
              <a:t>Speculative and predictive thinking can increase as much as 700%</a:t>
            </a:r>
          </a:p>
          <a:p>
            <a:r>
              <a:rPr lang="en-US" dirty="0" smtClean="0"/>
              <a:t>Students respond and react more to each other </a:t>
            </a:r>
            <a:r>
              <a:rPr lang="en-US" sz="1200" dirty="0" smtClean="0"/>
              <a:t>(Rowe, 1970)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4743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How many of you feel </a:t>
            </a:r>
            <a:r>
              <a:rPr lang="en-US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like this?</a:t>
            </a:r>
            <a:endParaRPr lang="en-US" dirty="0"/>
          </a:p>
        </p:txBody>
      </p:sp>
      <p:pic>
        <p:nvPicPr>
          <p:cNvPr id="3" name="Picture 2" descr="Screen Shot 2016-02-09 at 1.26.31 PM.png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27750"/>
            <a:ext cx="9144000" cy="513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8315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What is the difference </a:t>
            </a:r>
            <a:r>
              <a:rPr lang="en-US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between wait time 1 and wait time 2?</a:t>
            </a:r>
            <a:endParaRPr lang="en-US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3100" y="1502687"/>
            <a:ext cx="6154155" cy="5241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0346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73100" y="1775345"/>
            <a:ext cx="40259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4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“If I have seen further than others, it is by standing on the shoulders of giants.”</a:t>
            </a:r>
          </a:p>
          <a:p>
            <a:pPr>
              <a:buNone/>
            </a:pPr>
            <a:r>
              <a:rPr lang="en-US" sz="2400" dirty="0"/>
              <a:t>-</a:t>
            </a:r>
            <a:r>
              <a:rPr lang="en-US" sz="2400" dirty="0" smtClean="0"/>
              <a:t> Sir Isaac Newton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9463" y="0"/>
            <a:ext cx="34547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9385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0026505" cy="68580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will you do differently next week?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457200" y="5334000"/>
            <a:ext cx="7620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45 Minutes = ONE USEFUL IDEA</a:t>
            </a:r>
            <a:endParaRPr lang="en-US" sz="440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052534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Resources</a:t>
            </a:r>
            <a:endParaRPr lang="en-US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12837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chemeClr val="accent6"/>
                </a:solidFill>
                <a:hlinkClick r:id="rId2"/>
              </a:rPr>
              <a:t>Jon.eckert@wheaton.edu</a:t>
            </a:r>
            <a:endParaRPr lang="en-US" dirty="0" smtClean="0">
              <a:solidFill>
                <a:schemeClr val="accent6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accent6"/>
                </a:solidFill>
                <a:hlinkClick r:id="rId3"/>
              </a:rPr>
              <a:t>www.jonathanmeckert.com</a:t>
            </a:r>
            <a:endParaRPr lang="en-US" dirty="0" smtClean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en-US" dirty="0" smtClean="0">
              <a:solidFill>
                <a:schemeClr val="accent6"/>
              </a:solidFill>
            </a:endParaRPr>
          </a:p>
          <a:p>
            <a:pPr marL="114300" indent="0">
              <a:buNone/>
            </a:pPr>
            <a:endParaRPr lang="en-US" dirty="0"/>
          </a:p>
        </p:txBody>
      </p:sp>
      <p:pic>
        <p:nvPicPr>
          <p:cNvPr id="5" name="Picture 4" descr="Screen Shot 2016-03-03 at 1.35.18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90802"/>
            <a:ext cx="5626747" cy="4267198"/>
          </a:xfrm>
          <a:prstGeom prst="rect">
            <a:avLst/>
          </a:prstGeom>
        </p:spPr>
      </p:pic>
      <p:pic>
        <p:nvPicPr>
          <p:cNvPr id="4" name="Picture 3" descr="Eckert cover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1579" y="1090787"/>
            <a:ext cx="3680460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1599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Not more work from someone who only thinks about science</a:t>
            </a:r>
            <a:r>
              <a:rPr lang="en-US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		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What this is not</a:t>
            </a:r>
            <a:endParaRPr lang="en-US" dirty="0"/>
          </a:p>
        </p:txBody>
      </p:sp>
      <p:pic>
        <p:nvPicPr>
          <p:cNvPr id="6" name="Picture 5" descr="Macintosh HD:Users:jeckert:Desktop:NGSS_logo_Tag-300x137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0872" y="4191000"/>
            <a:ext cx="2802255" cy="1282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015602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1800" y="3048000"/>
            <a:ext cx="5740400" cy="33655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Design</a:t>
            </a:r>
          </a:p>
          <a:p>
            <a:pPr marL="0" indent="0">
              <a:buNone/>
            </a:pPr>
            <a:r>
              <a:rPr lang="en-US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Re-design</a:t>
            </a:r>
          </a:p>
          <a:p>
            <a:pPr marL="0" indent="0">
              <a:buNone/>
            </a:pPr>
            <a:r>
              <a:rPr lang="en-US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Discrepant events and questioning</a:t>
            </a:r>
            <a:r>
              <a:rPr lang="en-US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		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Today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38084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076" b="7076"/>
          <a:stretch>
            <a:fillRect/>
          </a:stretch>
        </p:blipFill>
        <p:spPr bwMode="auto">
          <a:xfrm>
            <a:off x="122238" y="1235075"/>
            <a:ext cx="8907462" cy="501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+mj-ea"/>
                <a:cs typeface="+mj-cs"/>
              </a:rPr>
              <a:t>Questions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marL="0" indent="0" fontAlgn="auto">
              <a:spcAft>
                <a:spcPts val="0"/>
              </a:spcAft>
              <a:buFont typeface="Arial"/>
              <a:buNone/>
              <a:defRPr/>
            </a:pP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+mn-ea"/>
                <a:cs typeface="+mn-cs"/>
              </a:rPr>
              <a:t>“To question means to lay open, to place in the open. Only a person who has questions can have real understanding.” </a:t>
            </a:r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+mn-ea"/>
                <a:cs typeface="+mn-cs"/>
              </a:rPr>
              <a:t>– Hans Georg </a:t>
            </a:r>
            <a:r>
              <a:rPr lang="en-US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+mn-ea"/>
                <a:cs typeface="+mn-cs"/>
              </a:rPr>
              <a:t>Gadamer</a:t>
            </a:r>
            <a:endParaRPr lang="en-US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ea typeface="+mn-ea"/>
              <a:cs typeface="+mn-cs"/>
            </a:endParaRP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96642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0112" y="228600"/>
            <a:ext cx="6872288" cy="1339850"/>
          </a:xfrm>
        </p:spPr>
        <p:txBody>
          <a:bodyPr>
            <a:noAutofit/>
          </a:bodyPr>
          <a:lstStyle/>
          <a:p>
            <a:r>
              <a:rPr lang="en-US" sz="32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How do we start to think about science as inquiry? How do we encourage divergent thinking?</a:t>
            </a:r>
            <a:endParaRPr lang="en-US" sz="320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0112" y="1600200"/>
            <a:ext cx="6536112" cy="4525963"/>
          </a:xfrm>
        </p:spPr>
        <p:txBody>
          <a:bodyPr/>
          <a:lstStyle/>
          <a:p>
            <a:r>
              <a:rPr lang="en-US" dirty="0" smtClean="0"/>
              <a:t>Predict</a:t>
            </a:r>
          </a:p>
          <a:p>
            <a:r>
              <a:rPr lang="en-US" dirty="0" smtClean="0"/>
              <a:t>Explain</a:t>
            </a:r>
          </a:p>
          <a:p>
            <a:r>
              <a:rPr lang="en-US" dirty="0" smtClean="0"/>
              <a:t>Observe</a:t>
            </a:r>
          </a:p>
          <a:p>
            <a:r>
              <a:rPr lang="en-US" dirty="0" smtClean="0"/>
              <a:t>Explain</a:t>
            </a:r>
            <a:endParaRPr lang="en-US" dirty="0"/>
          </a:p>
        </p:txBody>
      </p:sp>
      <p:pic>
        <p:nvPicPr>
          <p:cNvPr id="7" name="Picture 6" descr="IMG_065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1702087"/>
            <a:ext cx="3409735" cy="45463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1800" y="3721100"/>
            <a:ext cx="5740400" cy="3365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Water Labs and Prototypes</a:t>
            </a:r>
            <a:endParaRPr lang="en-US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3401" y="1524000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Introduce </a:t>
            </a:r>
            <a:r>
              <a:rPr lang="en-US" dirty="0" smtClean="0"/>
              <a:t>concepts and specialized vocabulary after children have gained firsthand experiences with the object or concept</a:t>
            </a:r>
          </a:p>
          <a:p>
            <a:r>
              <a:rPr lang="en-US" dirty="0" smtClean="0"/>
              <a:t>Interact with students, have them interact with each other</a:t>
            </a:r>
          </a:p>
          <a:p>
            <a:r>
              <a:rPr lang="en-US" dirty="0" smtClean="0"/>
              <a:t>Focus learning for discovery and concept construction</a:t>
            </a:r>
          </a:p>
          <a:p>
            <a:pPr lvl="1"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3200" y="5181600"/>
            <a:ext cx="1341120" cy="1676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883" y="5410200"/>
            <a:ext cx="2661396" cy="1447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0538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Aluminum Boats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Avoid brown, water re-distribution paper towels</a:t>
            </a:r>
            <a:endParaRPr lang="en-US" dirty="0"/>
          </a:p>
        </p:txBody>
      </p:sp>
      <p:pic>
        <p:nvPicPr>
          <p:cNvPr id="4" name="Picture 3" descr="31Nb9hMDktL._SX342_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2514600"/>
            <a:ext cx="4343400" cy="4343400"/>
          </a:xfrm>
          <a:prstGeom prst="rect">
            <a:avLst/>
          </a:prstGeom>
        </p:spPr>
      </p:pic>
      <p:pic>
        <p:nvPicPr>
          <p:cNvPr id="5" name="Picture 4" descr="51tKH87WFLL._SX342_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71812"/>
            <a:ext cx="4343400" cy="334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6492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Aluminum Boats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/>
              <a:t>Will an aluminum foil boat float?</a:t>
            </a:r>
          </a:p>
          <a:p>
            <a:r>
              <a:rPr lang="en-US" dirty="0" smtClean="0"/>
              <a:t>Make a model: Design a boat from a 20cm</a:t>
            </a:r>
            <a:r>
              <a:rPr lang="en-US" baseline="30000" dirty="0" smtClean="0"/>
              <a:t>2</a:t>
            </a:r>
            <a:r>
              <a:rPr lang="en-US" dirty="0" smtClean="0"/>
              <a:t> piece of aluminum foil to hold as many washers as possible</a:t>
            </a:r>
          </a:p>
          <a:p>
            <a:r>
              <a:rPr lang="en-US" dirty="0" smtClean="0"/>
              <a:t>Predict: How many washers will your boat hold?</a:t>
            </a:r>
          </a:p>
          <a:p>
            <a:r>
              <a:rPr lang="en-US" dirty="0" smtClean="0"/>
              <a:t>Experiment: Draw a top and side view of your boat. Use a circle to represent where you will place washers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3080731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Theme.thmx</Template>
  <TotalTime>12332</TotalTime>
  <Words>617</Words>
  <Application>Microsoft Macintosh PowerPoint</Application>
  <PresentationFormat>On-screen Show (4:3)</PresentationFormat>
  <Paragraphs>87</Paragraphs>
  <Slides>23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Default Theme</vt:lpstr>
      <vt:lpstr>Don’t Reinvent the Wheel</vt:lpstr>
      <vt:lpstr>How many of you feel like this?</vt:lpstr>
      <vt:lpstr>What this is not</vt:lpstr>
      <vt:lpstr>Today</vt:lpstr>
      <vt:lpstr>Questions</vt:lpstr>
      <vt:lpstr>How do we start to think about science as inquiry? How do we encourage divergent thinking?</vt:lpstr>
      <vt:lpstr>Water Labs and Prototypes</vt:lpstr>
      <vt:lpstr>Aluminum Boats</vt:lpstr>
      <vt:lpstr>Aluminum Boats</vt:lpstr>
      <vt:lpstr>Why does this float when a rock will sink?</vt:lpstr>
      <vt:lpstr>Design hint . . .</vt:lpstr>
      <vt:lpstr>NSTA Recommendations</vt:lpstr>
      <vt:lpstr>Discrepant Events</vt:lpstr>
      <vt:lpstr>Sink or float?</vt:lpstr>
      <vt:lpstr>PowerPoint Presentation</vt:lpstr>
      <vt:lpstr>Questioning</vt:lpstr>
      <vt:lpstr>Questioning</vt:lpstr>
      <vt:lpstr>Ask Good Questions</vt:lpstr>
      <vt:lpstr>Increasing wait time from 1 to 3 seconds</vt:lpstr>
      <vt:lpstr>What is the difference between wait time 1 and wait time 2?</vt:lpstr>
      <vt:lpstr>PowerPoint Presentation</vt:lpstr>
      <vt:lpstr>What will you do differently next week?</vt:lpstr>
      <vt:lpstr>Resources</vt:lpstr>
    </vt:vector>
  </TitlesOfParts>
  <Company>Wheaton College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SCI 322</dc:title>
  <dc:creator>Jonathan Eckert</dc:creator>
  <cp:lastModifiedBy>Jonathan Eckert</cp:lastModifiedBy>
  <cp:revision>57</cp:revision>
  <dcterms:created xsi:type="dcterms:W3CDTF">2011-05-20T22:06:20Z</dcterms:created>
  <dcterms:modified xsi:type="dcterms:W3CDTF">2016-03-04T15:01:53Z</dcterms:modified>
</cp:coreProperties>
</file>